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tableStyles" Target="tableStyle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theme" Target="theme/theme1.xml" /><Relationship Id="rId5" Type="http://schemas.openxmlformats.org/officeDocument/2006/relationships/slide" Target="slides/slide4.xml" /><Relationship Id="rId10" Type="http://schemas.openxmlformats.org/officeDocument/2006/relationships/viewProps" Target="viewProps.xml" /><Relationship Id="rId4" Type="http://schemas.openxmlformats.org/officeDocument/2006/relationships/slide" Target="slides/slide3.xml" /><Relationship Id="rId9" Type="http://schemas.openxmlformats.org/officeDocument/2006/relationships/presProps" Target="presProps.xml" /></Relationships>
</file>

<file path=ppt/media/image1.png>
</file>

<file path=ppt/media/image2.png>
</file>

<file path=ppt/media/image3.svg>
</file>

<file path=ppt/media/image4.jpeg>
</file>

<file path=ppt/media/image5.jpeg>
</file>

<file path=ppt/media/image6.jpeg>
</file>

<file path=ppt/media/image7.jpeg>
</file>

<file path=ppt/media/image8.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FA99A74-9E93-4BD0-9C13-758ACCCA1357}" type="datetimeFigureOut">
              <a:rPr lang="en-US" smtClean="0"/>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555678-77AA-427A-B8EB-291A29091BCA}" type="slidenum">
              <a:rPr lang="en-US" smtClean="0"/>
              <a:t>‹#›</a:t>
            </a:fld>
            <a:endParaRPr lang="en-US"/>
          </a:p>
        </p:txBody>
      </p:sp>
    </p:spTree>
    <p:extLst>
      <p:ext uri="{BB962C8B-B14F-4D97-AF65-F5344CB8AC3E}">
        <p14:creationId xmlns:p14="http://schemas.microsoft.com/office/powerpoint/2010/main" val="8019966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A99A74-9E93-4BD0-9C13-758ACCCA1357}" type="datetimeFigureOut">
              <a:rPr lang="en-US" smtClean="0"/>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555678-77AA-427A-B8EB-291A29091BCA}" type="slidenum">
              <a:rPr lang="en-US" smtClean="0"/>
              <a:t>‹#›</a:t>
            </a:fld>
            <a:endParaRPr lang="en-US"/>
          </a:p>
        </p:txBody>
      </p:sp>
    </p:spTree>
    <p:extLst>
      <p:ext uri="{BB962C8B-B14F-4D97-AF65-F5344CB8AC3E}">
        <p14:creationId xmlns:p14="http://schemas.microsoft.com/office/powerpoint/2010/main" val="1494877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A99A74-9E93-4BD0-9C13-758ACCCA1357}" type="datetimeFigureOut">
              <a:rPr lang="en-US" smtClean="0"/>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555678-77AA-427A-B8EB-291A29091BCA}" type="slidenum">
              <a:rPr lang="en-US" smtClean="0"/>
              <a:t>‹#›</a:t>
            </a:fld>
            <a:endParaRPr lang="en-US"/>
          </a:p>
        </p:txBody>
      </p:sp>
    </p:spTree>
    <p:extLst>
      <p:ext uri="{BB962C8B-B14F-4D97-AF65-F5344CB8AC3E}">
        <p14:creationId xmlns:p14="http://schemas.microsoft.com/office/powerpoint/2010/main" val="922533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A99A74-9E93-4BD0-9C13-758ACCCA1357}" type="datetimeFigureOut">
              <a:rPr lang="en-US" smtClean="0"/>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555678-77AA-427A-B8EB-291A29091BCA}" type="slidenum">
              <a:rPr lang="en-US" smtClean="0"/>
              <a:t>‹#›</a:t>
            </a:fld>
            <a:endParaRPr lang="en-US"/>
          </a:p>
        </p:txBody>
      </p:sp>
    </p:spTree>
    <p:extLst>
      <p:ext uri="{BB962C8B-B14F-4D97-AF65-F5344CB8AC3E}">
        <p14:creationId xmlns:p14="http://schemas.microsoft.com/office/powerpoint/2010/main" val="162111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A99A74-9E93-4BD0-9C13-758ACCCA1357}" type="datetimeFigureOut">
              <a:rPr lang="en-US" smtClean="0"/>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555678-77AA-427A-B8EB-291A29091BCA}" type="slidenum">
              <a:rPr lang="en-US" smtClean="0"/>
              <a:t>‹#›</a:t>
            </a:fld>
            <a:endParaRPr lang="en-US"/>
          </a:p>
        </p:txBody>
      </p:sp>
    </p:spTree>
    <p:extLst>
      <p:ext uri="{BB962C8B-B14F-4D97-AF65-F5344CB8AC3E}">
        <p14:creationId xmlns:p14="http://schemas.microsoft.com/office/powerpoint/2010/main" val="3334778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FA99A74-9E93-4BD0-9C13-758ACCCA1357}" type="datetimeFigureOut">
              <a:rPr lang="en-US" smtClean="0"/>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555678-77AA-427A-B8EB-291A29091BCA}" type="slidenum">
              <a:rPr lang="en-US" smtClean="0"/>
              <a:t>‹#›</a:t>
            </a:fld>
            <a:endParaRPr lang="en-US"/>
          </a:p>
        </p:txBody>
      </p:sp>
    </p:spTree>
    <p:extLst>
      <p:ext uri="{BB962C8B-B14F-4D97-AF65-F5344CB8AC3E}">
        <p14:creationId xmlns:p14="http://schemas.microsoft.com/office/powerpoint/2010/main" val="19138548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FA99A74-9E93-4BD0-9C13-758ACCCA1357}" type="datetimeFigureOut">
              <a:rPr lang="en-US" smtClean="0"/>
              <a:t>1/29/2024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555678-77AA-427A-B8EB-291A29091BCA}" type="slidenum">
              <a:rPr lang="en-US" smtClean="0"/>
              <a:t>‹#›</a:t>
            </a:fld>
            <a:endParaRPr lang="en-US"/>
          </a:p>
        </p:txBody>
      </p:sp>
    </p:spTree>
    <p:extLst>
      <p:ext uri="{BB962C8B-B14F-4D97-AF65-F5344CB8AC3E}">
        <p14:creationId xmlns:p14="http://schemas.microsoft.com/office/powerpoint/2010/main" val="402463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FA99A74-9E93-4BD0-9C13-758ACCCA1357}" type="datetimeFigureOut">
              <a:rPr lang="en-US" smtClean="0"/>
              <a:t>1/29/2024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555678-77AA-427A-B8EB-291A29091BCA}" type="slidenum">
              <a:rPr lang="en-US" smtClean="0"/>
              <a:t>‹#›</a:t>
            </a:fld>
            <a:endParaRPr lang="en-US"/>
          </a:p>
        </p:txBody>
      </p:sp>
    </p:spTree>
    <p:extLst>
      <p:ext uri="{BB962C8B-B14F-4D97-AF65-F5344CB8AC3E}">
        <p14:creationId xmlns:p14="http://schemas.microsoft.com/office/powerpoint/2010/main" val="2665802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A99A74-9E93-4BD0-9C13-758ACCCA1357}" type="datetimeFigureOut">
              <a:rPr lang="en-US" smtClean="0"/>
              <a:t>1/29/2024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555678-77AA-427A-B8EB-291A29091BCA}" type="slidenum">
              <a:rPr lang="en-US" smtClean="0"/>
              <a:t>‹#›</a:t>
            </a:fld>
            <a:endParaRPr lang="en-US"/>
          </a:p>
        </p:txBody>
      </p:sp>
    </p:spTree>
    <p:extLst>
      <p:ext uri="{BB962C8B-B14F-4D97-AF65-F5344CB8AC3E}">
        <p14:creationId xmlns:p14="http://schemas.microsoft.com/office/powerpoint/2010/main" val="3064477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A99A74-9E93-4BD0-9C13-758ACCCA1357}" type="datetimeFigureOut">
              <a:rPr lang="en-US" smtClean="0"/>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555678-77AA-427A-B8EB-291A29091BCA}" type="slidenum">
              <a:rPr lang="en-US" smtClean="0"/>
              <a:t>‹#›</a:t>
            </a:fld>
            <a:endParaRPr lang="en-US"/>
          </a:p>
        </p:txBody>
      </p:sp>
    </p:spTree>
    <p:extLst>
      <p:ext uri="{BB962C8B-B14F-4D97-AF65-F5344CB8AC3E}">
        <p14:creationId xmlns:p14="http://schemas.microsoft.com/office/powerpoint/2010/main" val="1443853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A99A74-9E93-4BD0-9C13-758ACCCA1357}" type="datetimeFigureOut">
              <a:rPr lang="en-US" smtClean="0"/>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555678-77AA-427A-B8EB-291A29091BCA}" type="slidenum">
              <a:rPr lang="en-US" smtClean="0"/>
              <a:t>‹#›</a:t>
            </a:fld>
            <a:endParaRPr lang="en-US"/>
          </a:p>
        </p:txBody>
      </p:sp>
    </p:spTree>
    <p:extLst>
      <p:ext uri="{BB962C8B-B14F-4D97-AF65-F5344CB8AC3E}">
        <p14:creationId xmlns:p14="http://schemas.microsoft.com/office/powerpoint/2010/main" val="1403237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A99A74-9E93-4BD0-9C13-758ACCCA1357}" type="datetimeFigureOut">
              <a:rPr lang="en-US" smtClean="0"/>
              <a:t>1/29/2024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555678-77AA-427A-B8EB-291A29091BCA}" type="slidenum">
              <a:rPr lang="en-US" smtClean="0"/>
              <a:t>‹#›</a:t>
            </a:fld>
            <a:endParaRPr lang="en-US"/>
          </a:p>
        </p:txBody>
      </p:sp>
    </p:spTree>
    <p:extLst>
      <p:ext uri="{BB962C8B-B14F-4D97-AF65-F5344CB8AC3E}">
        <p14:creationId xmlns:p14="http://schemas.microsoft.com/office/powerpoint/2010/main" val="19846644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1.png" /></Relationships>
</file>

<file path=ppt/slides/_rels/slide2.xml.rels><?xml version="1.0" encoding="UTF-8" standalone="yes"?>
<Relationships xmlns="http://schemas.openxmlformats.org/package/2006/relationships"><Relationship Id="rId3" Type="http://schemas.openxmlformats.org/officeDocument/2006/relationships/image" Target="../media/image3.svg" /><Relationship Id="rId2" Type="http://schemas.openxmlformats.org/officeDocument/2006/relationships/image" Target="../media/image2.pn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4.jpe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image" Target="../media/image5.jpe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6.jpe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8.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75BA9-BC7F-C535-204D-F125162FF3EA}"/>
              </a:ext>
            </a:extLst>
          </p:cNvPr>
          <p:cNvSpPr>
            <a:spLocks noGrp="1"/>
          </p:cNvSpPr>
          <p:nvPr>
            <p:ph type="ctrTitle"/>
          </p:nvPr>
        </p:nvSpPr>
        <p:spPr>
          <a:xfrm>
            <a:off x="2428875" y="707132"/>
            <a:ext cx="3667125" cy="2387600"/>
          </a:xfrm>
        </p:spPr>
        <p:txBody>
          <a:bodyPr>
            <a:normAutofit/>
          </a:bodyPr>
          <a:lstStyle/>
          <a:p>
            <a:pPr algn="l"/>
            <a:r>
              <a:rPr lang="en-US" sz="3500" dirty="0">
                <a:latin typeface="Helvetica Rounded" pitchFamily="50" charset="0"/>
              </a:rPr>
              <a:t>Medical E Card System </a:t>
            </a:r>
          </a:p>
        </p:txBody>
      </p:sp>
      <p:sp>
        <p:nvSpPr>
          <p:cNvPr id="3" name="Subtitle 2">
            <a:extLst>
              <a:ext uri="{FF2B5EF4-FFF2-40B4-BE49-F238E27FC236}">
                <a16:creationId xmlns:a16="http://schemas.microsoft.com/office/drawing/2014/main" id="{70765B1D-C232-AB03-2B7D-AB9C65D25737}"/>
              </a:ext>
            </a:extLst>
          </p:cNvPr>
          <p:cNvSpPr>
            <a:spLocks noGrp="1"/>
          </p:cNvSpPr>
          <p:nvPr>
            <p:ph type="subTitle" idx="1"/>
          </p:nvPr>
        </p:nvSpPr>
        <p:spPr>
          <a:xfrm>
            <a:off x="2428876" y="3494783"/>
            <a:ext cx="3667124" cy="2201159"/>
          </a:xfrm>
        </p:spPr>
        <p:txBody>
          <a:bodyPr>
            <a:normAutofit/>
          </a:bodyPr>
          <a:lstStyle/>
          <a:p>
            <a:pPr algn="l"/>
            <a:r>
              <a:rPr lang="en-US" sz="2000" dirty="0">
                <a:latin typeface="Helvetica Rounded" pitchFamily="50" charset="0"/>
              </a:rPr>
              <a:t>By Karan Saji</a:t>
            </a:r>
          </a:p>
          <a:p>
            <a:pPr algn="l"/>
            <a:r>
              <a:rPr lang="en-US" sz="2000" dirty="0">
                <a:latin typeface="Helvetica Rounded" pitchFamily="50" charset="0"/>
              </a:rPr>
              <a:t>     Suraj Vishwakarma</a:t>
            </a:r>
          </a:p>
          <a:p>
            <a:pPr algn="l"/>
            <a:r>
              <a:rPr lang="en-US" sz="2000" dirty="0">
                <a:latin typeface="Helvetica Rounded" pitchFamily="50" charset="0"/>
              </a:rPr>
              <a:t>     Shikshita Yadav</a:t>
            </a:r>
          </a:p>
          <a:p>
            <a:pPr algn="l"/>
            <a:r>
              <a:rPr lang="en-US" sz="2000" dirty="0">
                <a:latin typeface="Helvetica Rounded" pitchFamily="50" charset="0"/>
              </a:rPr>
              <a:t>     Disha Waghmare</a:t>
            </a:r>
          </a:p>
        </p:txBody>
      </p:sp>
      <p:pic>
        <p:nvPicPr>
          <p:cNvPr id="8" name="Video 7" descr="3D Machine Parts">
            <a:extLst>
              <a:ext uri="{FF2B5EF4-FFF2-40B4-BE49-F238E27FC236}">
                <a16:creationId xmlns:a16="http://schemas.microsoft.com/office/drawing/2014/main" id="{F6833697-0B11-8CBD-DF8A-D58BC2929E9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6721736" y="2105741"/>
            <a:ext cx="4718321" cy="2646517"/>
          </a:xfrm>
          <a:prstGeom prst="rect">
            <a:avLst/>
          </a:prstGeom>
        </p:spPr>
      </p:pic>
    </p:spTree>
    <p:extLst>
      <p:ext uri="{BB962C8B-B14F-4D97-AF65-F5344CB8AC3E}">
        <p14:creationId xmlns:p14="http://schemas.microsoft.com/office/powerpoint/2010/main" val="255184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94F4B-D1F4-7B4F-6A8D-3D87B00BA83A}"/>
              </a:ext>
            </a:extLst>
          </p:cNvPr>
          <p:cNvSpPr>
            <a:spLocks noGrp="1"/>
          </p:cNvSpPr>
          <p:nvPr>
            <p:ph type="title"/>
          </p:nvPr>
        </p:nvSpPr>
        <p:spPr>
          <a:xfrm>
            <a:off x="6527800" y="448721"/>
            <a:ext cx="4713997" cy="1225650"/>
          </a:xfrm>
        </p:spPr>
        <p:txBody>
          <a:bodyPr vert="horz" lIns="91440" tIns="45720" rIns="91440" bIns="45720" rtlCol="0" anchor="b">
            <a:normAutofit/>
          </a:bodyPr>
          <a:lstStyle/>
          <a:p>
            <a:r>
              <a:rPr lang="en-US" sz="3800" kern="1200" dirty="0">
                <a:latin typeface="Helvetica Rounded" pitchFamily="50" charset="0"/>
              </a:rPr>
              <a:t>Introduction </a:t>
            </a:r>
          </a:p>
        </p:txBody>
      </p:sp>
      <p:sp>
        <p:nvSpPr>
          <p:cNvPr id="50" name="Content Placeholder 49">
            <a:extLst>
              <a:ext uri="{FF2B5EF4-FFF2-40B4-BE49-F238E27FC236}">
                <a16:creationId xmlns:a16="http://schemas.microsoft.com/office/drawing/2014/main" id="{8513E961-4E17-3C01-F0A8-742A255177F1}"/>
              </a:ext>
            </a:extLst>
          </p:cNvPr>
          <p:cNvSpPr>
            <a:spLocks noGrp="1"/>
          </p:cNvSpPr>
          <p:nvPr>
            <p:ph idx="1"/>
          </p:nvPr>
        </p:nvSpPr>
        <p:spPr>
          <a:xfrm>
            <a:off x="6527800" y="1909192"/>
            <a:ext cx="4713997" cy="3647710"/>
          </a:xfrm>
        </p:spPr>
        <p:txBody>
          <a:bodyPr>
            <a:normAutofit/>
          </a:bodyPr>
          <a:lstStyle/>
          <a:p>
            <a:r>
              <a:rPr lang="en-US" sz="2000" dirty="0">
                <a:latin typeface="Helvetica" pitchFamily="2" charset="0"/>
              </a:rPr>
              <a:t>If used for hospital asset, medication, patient and staff tracking, RFID technology is bringing benefits by cutting operational costs, streamlining hospital workflows and asset utilization, reducing medical errors, and improving patient safety. </a:t>
            </a:r>
          </a:p>
        </p:txBody>
      </p:sp>
      <p:pic>
        <p:nvPicPr>
          <p:cNvPr id="5" name="Content Placeholder 4">
            <a:extLst>
              <a:ext uri="{FF2B5EF4-FFF2-40B4-BE49-F238E27FC236}">
                <a16:creationId xmlns:a16="http://schemas.microsoft.com/office/drawing/2014/main" id="{800EC385-167C-86D0-FAAC-D3A8F74B45E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29453" y="1790060"/>
            <a:ext cx="5666547" cy="3277879"/>
          </a:xfrm>
          <a:prstGeom prst="rect">
            <a:avLst/>
          </a:prstGeom>
        </p:spPr>
      </p:pic>
    </p:spTree>
    <p:extLst>
      <p:ext uri="{BB962C8B-B14F-4D97-AF65-F5344CB8AC3E}">
        <p14:creationId xmlns:p14="http://schemas.microsoft.com/office/powerpoint/2010/main" val="11946957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00FD7-B94C-7DC6-5AB4-C265A41B644F}"/>
              </a:ext>
            </a:extLst>
          </p:cNvPr>
          <p:cNvSpPr>
            <a:spLocks noGrp="1"/>
          </p:cNvSpPr>
          <p:nvPr>
            <p:ph type="title"/>
          </p:nvPr>
        </p:nvSpPr>
        <p:spPr>
          <a:xfrm>
            <a:off x="761803" y="350196"/>
            <a:ext cx="4646904" cy="1624520"/>
          </a:xfrm>
        </p:spPr>
        <p:txBody>
          <a:bodyPr anchor="ctr">
            <a:normAutofit/>
          </a:bodyPr>
          <a:lstStyle/>
          <a:p>
            <a:r>
              <a:rPr lang="en-US" sz="4000">
                <a:latin typeface="Helvetica Rounded" pitchFamily="50" charset="0"/>
              </a:rPr>
              <a:t>Architecture</a:t>
            </a:r>
          </a:p>
        </p:txBody>
      </p:sp>
      <p:sp>
        <p:nvSpPr>
          <p:cNvPr id="3" name="Content Placeholder 2">
            <a:extLst>
              <a:ext uri="{FF2B5EF4-FFF2-40B4-BE49-F238E27FC236}">
                <a16:creationId xmlns:a16="http://schemas.microsoft.com/office/drawing/2014/main" id="{3119FC97-28D1-4857-747E-EF83568B8A2F}"/>
              </a:ext>
            </a:extLst>
          </p:cNvPr>
          <p:cNvSpPr>
            <a:spLocks noGrp="1"/>
          </p:cNvSpPr>
          <p:nvPr>
            <p:ph idx="1"/>
          </p:nvPr>
        </p:nvSpPr>
        <p:spPr>
          <a:xfrm>
            <a:off x="761802" y="2743200"/>
            <a:ext cx="4646905" cy="3613149"/>
          </a:xfrm>
        </p:spPr>
        <p:txBody>
          <a:bodyPr anchor="ctr">
            <a:normAutofit/>
          </a:bodyPr>
          <a:lstStyle/>
          <a:p>
            <a:r>
              <a:rPr lang="en-US" sz="1700">
                <a:latin typeface="Helvetica" pitchFamily="2" charset="0"/>
                <a:ea typeface="Open Sans" panose="020B0606030504020204" pitchFamily="34" charset="0"/>
                <a:cs typeface="Open Sans" panose="020B0606030504020204" pitchFamily="34" charset="0"/>
              </a:rPr>
              <a:t>RFID tags (active or passive)</a:t>
            </a:r>
          </a:p>
          <a:p>
            <a:r>
              <a:rPr lang="en-US" sz="1700">
                <a:latin typeface="Helvetica" pitchFamily="2" charset="0"/>
                <a:ea typeface="Open Sans" panose="020B0606030504020204" pitchFamily="34" charset="0"/>
                <a:cs typeface="Open Sans" panose="020B0606030504020204" pitchFamily="34" charset="0"/>
              </a:rPr>
              <a:t>RFID readers</a:t>
            </a:r>
          </a:p>
          <a:p>
            <a:r>
              <a:rPr lang="en-US" sz="1700">
                <a:latin typeface="Helvetica" pitchFamily="2" charset="0"/>
                <a:ea typeface="Open Sans" panose="020B0606030504020204" pitchFamily="34" charset="0"/>
                <a:cs typeface="Open Sans" panose="020B0606030504020204" pitchFamily="34" charset="0"/>
              </a:rPr>
              <a:t>Firewall</a:t>
            </a:r>
          </a:p>
          <a:p>
            <a:r>
              <a:rPr lang="en-US" sz="1700" b="0" i="0">
                <a:effectLst/>
                <a:latin typeface="Helvetica" pitchFamily="2" charset="0"/>
                <a:ea typeface="Open Sans" panose="020B0606030504020204" pitchFamily="34" charset="0"/>
                <a:cs typeface="Open Sans" panose="020B0606030504020204" pitchFamily="34" charset="0"/>
              </a:rPr>
              <a:t>Streaming data processor</a:t>
            </a:r>
          </a:p>
          <a:p>
            <a:r>
              <a:rPr lang="en-US" sz="1700">
                <a:latin typeface="Helvetica" pitchFamily="2" charset="0"/>
                <a:ea typeface="Open Sans" panose="020B0606030504020204" pitchFamily="34" charset="0"/>
                <a:cs typeface="Open Sans" panose="020B0606030504020204" pitchFamily="34" charset="0"/>
              </a:rPr>
              <a:t>Data lake</a:t>
            </a:r>
          </a:p>
          <a:p>
            <a:r>
              <a:rPr lang="en-US" sz="1700" b="0" i="0">
                <a:effectLst/>
                <a:latin typeface="Helvetica" pitchFamily="2" charset="0"/>
                <a:ea typeface="Open Sans" panose="020B0606030504020204" pitchFamily="34" charset="0"/>
                <a:cs typeface="Open Sans" panose="020B0606030504020204" pitchFamily="34" charset="0"/>
              </a:rPr>
              <a:t>Big data warehouse</a:t>
            </a:r>
            <a:endParaRPr lang="en-US" sz="1700">
              <a:latin typeface="Helvetica" pitchFamily="2" charset="0"/>
              <a:ea typeface="Open Sans" panose="020B0606030504020204" pitchFamily="34" charset="0"/>
              <a:cs typeface="Open Sans" panose="020B0606030504020204" pitchFamily="34" charset="0"/>
            </a:endParaRPr>
          </a:p>
          <a:p>
            <a:r>
              <a:rPr lang="en-US" sz="1700" b="0" i="0">
                <a:effectLst/>
                <a:latin typeface="Helvetica" pitchFamily="2" charset="0"/>
                <a:ea typeface="Open Sans" panose="020B0606030504020204" pitchFamily="34" charset="0"/>
                <a:cs typeface="Open Sans" panose="020B0606030504020204" pitchFamily="34" charset="0"/>
              </a:rPr>
              <a:t>Data analytics</a:t>
            </a:r>
          </a:p>
          <a:p>
            <a:r>
              <a:rPr lang="en-US" sz="1700" b="0" i="0">
                <a:effectLst/>
                <a:latin typeface="Helvetica" pitchFamily="2" charset="0"/>
                <a:ea typeface="Open Sans" panose="020B0606030504020204" pitchFamily="34" charset="0"/>
                <a:cs typeface="Open Sans" panose="020B0606030504020204" pitchFamily="34" charset="0"/>
              </a:rPr>
              <a:t>RFID tracking software business</a:t>
            </a:r>
          </a:p>
          <a:p>
            <a:r>
              <a:rPr lang="en-US" sz="1700" b="0" i="0">
                <a:effectLst/>
                <a:latin typeface="Helvetica" pitchFamily="2" charset="0"/>
                <a:ea typeface="Open Sans" panose="020B0606030504020204" pitchFamily="34" charset="0"/>
                <a:cs typeface="Open Sans" panose="020B0606030504020204" pitchFamily="34" charset="0"/>
              </a:rPr>
              <a:t>Staff application</a:t>
            </a:r>
          </a:p>
          <a:p>
            <a:r>
              <a:rPr lang="en-US" sz="1700" b="0" i="0">
                <a:effectLst/>
                <a:latin typeface="Helvetica" pitchFamily="2" charset="0"/>
                <a:ea typeface="Open Sans" panose="020B0606030504020204" pitchFamily="34" charset="0"/>
                <a:cs typeface="Open Sans" panose="020B0606030504020204" pitchFamily="34" charset="0"/>
              </a:rPr>
              <a:t>Admin application</a:t>
            </a:r>
            <a:endParaRPr lang="en-US" sz="1700">
              <a:latin typeface="Helvetica" pitchFamily="2" charset="0"/>
              <a:ea typeface="Open Sans" panose="020B0606030504020204" pitchFamily="34" charset="0"/>
              <a:cs typeface="Open Sans" panose="020B0606030504020204" pitchFamily="34" charset="0"/>
            </a:endParaRPr>
          </a:p>
        </p:txBody>
      </p:sp>
      <p:pic>
        <p:nvPicPr>
          <p:cNvPr id="13" name="Picture 4" descr="Abstract background of data">
            <a:extLst>
              <a:ext uri="{FF2B5EF4-FFF2-40B4-BE49-F238E27FC236}">
                <a16:creationId xmlns:a16="http://schemas.microsoft.com/office/drawing/2014/main" id="{D596C5D6-6426-313C-DC4A-577BA52E5952}"/>
              </a:ext>
            </a:extLst>
          </p:cNvPr>
          <p:cNvPicPr>
            <a:picLocks noChangeAspect="1"/>
          </p:cNvPicPr>
          <p:nvPr/>
        </p:nvPicPr>
        <p:blipFill rotWithShape="1">
          <a:blip r:embed="rId2"/>
          <a:srcRect l="20763" r="29181"/>
          <a:stretch/>
        </p:blipFill>
        <p:spPr>
          <a:xfrm>
            <a:off x="6096000" y="1"/>
            <a:ext cx="6102825" cy="6858000"/>
          </a:xfrm>
          <a:prstGeom prst="rect">
            <a:avLst/>
          </a:prstGeom>
        </p:spPr>
      </p:pic>
    </p:spTree>
    <p:extLst>
      <p:ext uri="{BB962C8B-B14F-4D97-AF65-F5344CB8AC3E}">
        <p14:creationId xmlns:p14="http://schemas.microsoft.com/office/powerpoint/2010/main" val="3955180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7FC72-DCBA-3C34-00EC-7913294D70D0}"/>
              </a:ext>
            </a:extLst>
          </p:cNvPr>
          <p:cNvSpPr>
            <a:spLocks noGrp="1"/>
          </p:cNvSpPr>
          <p:nvPr>
            <p:ph type="title"/>
          </p:nvPr>
        </p:nvSpPr>
        <p:spPr>
          <a:xfrm>
            <a:off x="6823878" y="741391"/>
            <a:ext cx="4491821" cy="1616203"/>
          </a:xfrm>
        </p:spPr>
        <p:txBody>
          <a:bodyPr anchor="b">
            <a:normAutofit/>
          </a:bodyPr>
          <a:lstStyle/>
          <a:p>
            <a:r>
              <a:rPr lang="en-US" sz="3200">
                <a:latin typeface="Helvetica Rounded" pitchFamily="50" charset="0"/>
              </a:rPr>
              <a:t>ABHA</a:t>
            </a:r>
          </a:p>
        </p:txBody>
      </p:sp>
      <p:sp>
        <p:nvSpPr>
          <p:cNvPr id="3" name="Content Placeholder 2">
            <a:extLst>
              <a:ext uri="{FF2B5EF4-FFF2-40B4-BE49-F238E27FC236}">
                <a16:creationId xmlns:a16="http://schemas.microsoft.com/office/drawing/2014/main" id="{C2D4E092-3E53-9952-9FE5-0234C0BDE5CA}"/>
              </a:ext>
            </a:extLst>
          </p:cNvPr>
          <p:cNvSpPr>
            <a:spLocks noGrp="1"/>
          </p:cNvSpPr>
          <p:nvPr>
            <p:ph idx="1"/>
          </p:nvPr>
        </p:nvSpPr>
        <p:spPr>
          <a:xfrm>
            <a:off x="6823878" y="2533476"/>
            <a:ext cx="4491820" cy="3447832"/>
          </a:xfrm>
        </p:spPr>
        <p:txBody>
          <a:bodyPr anchor="t">
            <a:normAutofit/>
          </a:bodyPr>
          <a:lstStyle/>
          <a:p>
            <a:pPr marL="0" indent="0">
              <a:buNone/>
            </a:pPr>
            <a:r>
              <a:rPr lang="en-US" sz="1300">
                <a:latin typeface="Helvetica" pitchFamily="2" charset="0"/>
              </a:rPr>
              <a:t>ABHA is a unique health ID that uses a 14-digit identification number and can be generated using an Aadhaar card or your mobile number. It allows users to share their health records digitally with hospitals, clinics, insurance providers and others.</a:t>
            </a:r>
          </a:p>
          <a:p>
            <a:pPr marL="0" indent="0">
              <a:buNone/>
            </a:pPr>
            <a:r>
              <a:rPr lang="en-US" sz="1300">
                <a:latin typeface="Helvetica" pitchFamily="2" charset="0"/>
              </a:rPr>
              <a:t>The benefits of ABHA are as follows –</a:t>
            </a:r>
          </a:p>
          <a:p>
            <a:r>
              <a:rPr lang="en-US" sz="1300">
                <a:latin typeface="Helvetica" pitchFamily="2" charset="0"/>
              </a:rPr>
              <a:t>You can access all your medical records such as lab reports, prescriptions and diagnoses on the platform.</a:t>
            </a:r>
          </a:p>
          <a:p>
            <a:r>
              <a:rPr lang="en-US" sz="1300">
                <a:latin typeface="Helvetica" pitchFamily="2" charset="0"/>
              </a:rPr>
              <a:t>You can use the platform to easily share your medical records with hospitals, clinics and insurance providers.</a:t>
            </a:r>
          </a:p>
          <a:p>
            <a:r>
              <a:rPr lang="en-US" sz="1300">
                <a:latin typeface="Helvetica" pitchFamily="2" charset="0"/>
              </a:rPr>
              <a:t>This will make it easier for you to present your medical records even if you are in a different city or state.</a:t>
            </a:r>
          </a:p>
        </p:txBody>
      </p:sp>
      <p:pic>
        <p:nvPicPr>
          <p:cNvPr id="5" name="Picture 4" descr="Desk with stethoscope and computer keyboard">
            <a:extLst>
              <a:ext uri="{FF2B5EF4-FFF2-40B4-BE49-F238E27FC236}">
                <a16:creationId xmlns:a16="http://schemas.microsoft.com/office/drawing/2014/main" id="{B4355747-B4F3-ACC9-B46A-718965E93D26}"/>
              </a:ext>
            </a:extLst>
          </p:cNvPr>
          <p:cNvPicPr>
            <a:picLocks noChangeAspect="1"/>
          </p:cNvPicPr>
          <p:nvPr/>
        </p:nvPicPr>
        <p:blipFill rotWithShape="1">
          <a:blip r:embed="rId2"/>
          <a:srcRect l="40667" r="-1" b="-1"/>
          <a:stretch/>
        </p:blipFill>
        <p:spPr>
          <a:xfrm>
            <a:off x="20" y="10"/>
            <a:ext cx="6095980" cy="6857990"/>
          </a:xfrm>
          <a:prstGeom prst="rect">
            <a:avLst/>
          </a:prstGeom>
        </p:spPr>
      </p:pic>
    </p:spTree>
    <p:extLst>
      <p:ext uri="{BB962C8B-B14F-4D97-AF65-F5344CB8AC3E}">
        <p14:creationId xmlns:p14="http://schemas.microsoft.com/office/powerpoint/2010/main" val="7184540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CC4CB-EDC9-EF5B-E0F0-15C9F54EB58B}"/>
              </a:ext>
            </a:extLst>
          </p:cNvPr>
          <p:cNvSpPr>
            <a:spLocks noGrp="1"/>
          </p:cNvSpPr>
          <p:nvPr>
            <p:ph type="title"/>
          </p:nvPr>
        </p:nvSpPr>
        <p:spPr>
          <a:xfrm>
            <a:off x="640080" y="325369"/>
            <a:ext cx="4368602" cy="1956841"/>
          </a:xfrm>
        </p:spPr>
        <p:txBody>
          <a:bodyPr anchor="b">
            <a:normAutofit/>
          </a:bodyPr>
          <a:lstStyle/>
          <a:p>
            <a:r>
              <a:rPr lang="en-US" sz="5400">
                <a:latin typeface="Helvetica Rounded" pitchFamily="50" charset="0"/>
              </a:rPr>
              <a:t>Applications</a:t>
            </a:r>
          </a:p>
        </p:txBody>
      </p:sp>
      <p:sp>
        <p:nvSpPr>
          <p:cNvPr id="3" name="Content Placeholder 2">
            <a:extLst>
              <a:ext uri="{FF2B5EF4-FFF2-40B4-BE49-F238E27FC236}">
                <a16:creationId xmlns:a16="http://schemas.microsoft.com/office/drawing/2014/main" id="{D7F7E2B5-66E1-DD46-18D4-C3CC872999E0}"/>
              </a:ext>
            </a:extLst>
          </p:cNvPr>
          <p:cNvSpPr>
            <a:spLocks noGrp="1"/>
          </p:cNvSpPr>
          <p:nvPr>
            <p:ph idx="1"/>
          </p:nvPr>
        </p:nvSpPr>
        <p:spPr>
          <a:xfrm>
            <a:off x="640080" y="2872899"/>
            <a:ext cx="4243589" cy="3320668"/>
          </a:xfrm>
        </p:spPr>
        <p:txBody>
          <a:bodyPr>
            <a:normAutofit/>
          </a:bodyPr>
          <a:lstStyle/>
          <a:p>
            <a:r>
              <a:rPr lang="en-US" sz="2200" b="0" i="0" dirty="0">
                <a:effectLst/>
                <a:latin typeface="Helvetica" pitchFamily="2" charset="0"/>
              </a:rPr>
              <a:t>Medical asset tracking</a:t>
            </a:r>
          </a:p>
          <a:p>
            <a:r>
              <a:rPr lang="en-US" sz="2200" b="0" i="0" dirty="0">
                <a:effectLst/>
                <a:latin typeface="Helvetica" pitchFamily="2" charset="0"/>
              </a:rPr>
              <a:t>Medication inventory management</a:t>
            </a:r>
          </a:p>
          <a:p>
            <a:r>
              <a:rPr lang="en-US" sz="2200" b="0" i="0" dirty="0">
                <a:effectLst/>
                <a:latin typeface="Helvetica" pitchFamily="2" charset="0"/>
              </a:rPr>
              <a:t>Patient tracking</a:t>
            </a:r>
          </a:p>
          <a:p>
            <a:r>
              <a:rPr lang="en-US" sz="2200" dirty="0">
                <a:latin typeface="Helvetica" pitchFamily="2" charset="0"/>
              </a:rPr>
              <a:t>Medical Staff tracking</a:t>
            </a:r>
          </a:p>
          <a:p>
            <a:r>
              <a:rPr lang="en-US" sz="2200" dirty="0">
                <a:latin typeface="Helvetica" pitchFamily="2" charset="0"/>
              </a:rPr>
              <a:t>Hospital Visitors tracking</a:t>
            </a:r>
          </a:p>
        </p:txBody>
      </p:sp>
      <p:pic>
        <p:nvPicPr>
          <p:cNvPr id="5" name="Picture 4" descr="Scan of a human brain in a neurology clinic">
            <a:extLst>
              <a:ext uri="{FF2B5EF4-FFF2-40B4-BE49-F238E27FC236}">
                <a16:creationId xmlns:a16="http://schemas.microsoft.com/office/drawing/2014/main" id="{D41499CA-8A5F-CAA0-B6D3-C09467292B3B}"/>
              </a:ext>
            </a:extLst>
          </p:cNvPr>
          <p:cNvPicPr>
            <a:picLocks noChangeAspect="1"/>
          </p:cNvPicPr>
          <p:nvPr/>
        </p:nvPicPr>
        <p:blipFill rotWithShape="1">
          <a:blip r:embed="rId2"/>
          <a:srcRect l="2477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8023925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BF54BBE-8277-1484-8301-A9EE37569485}"/>
              </a:ext>
            </a:extLst>
          </p:cNvPr>
          <p:cNvSpPr>
            <a:spLocks noGrp="1"/>
          </p:cNvSpPr>
          <p:nvPr>
            <p:ph idx="1"/>
          </p:nvPr>
        </p:nvSpPr>
        <p:spPr>
          <a:xfrm>
            <a:off x="838200" y="1825625"/>
            <a:ext cx="10515600" cy="4518942"/>
          </a:xfrm>
        </p:spPr>
        <p:txBody>
          <a:bodyPr vert="horz" lIns="91440" tIns="45720" rIns="91440" bIns="45720" rtlCol="0" anchor="t">
            <a:normAutofit/>
          </a:bodyPr>
          <a:lstStyle/>
          <a:p>
            <a:pPr marL="457200" lvl="1" indent="0">
              <a:buNone/>
            </a:pPr>
            <a:r>
              <a:rPr lang="en-IN" dirty="0"/>
              <a:t>The f</a:t>
            </a:r>
            <a:endParaRPr lang="en-US" dirty="0"/>
          </a:p>
        </p:txBody>
      </p:sp>
      <p:sp>
        <p:nvSpPr>
          <p:cNvPr id="5" name="Title 4">
            <a:extLst>
              <a:ext uri="{FF2B5EF4-FFF2-40B4-BE49-F238E27FC236}">
                <a16:creationId xmlns:a16="http://schemas.microsoft.com/office/drawing/2014/main" id="{22F9C5A0-1AAD-94DF-A2EF-CCA3389B36F2}"/>
              </a:ext>
            </a:extLst>
          </p:cNvPr>
          <p:cNvSpPr>
            <a:spLocks noGrp="1"/>
          </p:cNvSpPr>
          <p:nvPr>
            <p:ph type="title"/>
          </p:nvPr>
        </p:nvSpPr>
        <p:spPr/>
        <p:txBody>
          <a:bodyPr vert="horz" lIns="91440" tIns="45720" rIns="91440" bIns="45720" rtlCol="0" anchor="b">
            <a:normAutofit/>
          </a:bodyPr>
          <a:lstStyle/>
          <a:p>
            <a:r>
              <a:rPr lang="en-US" sz="5400" dirty="0">
                <a:latin typeface="Helvetica Rounded" pitchFamily="50" charset="0"/>
              </a:rPr>
              <a:t>F</a:t>
            </a:r>
            <a:r>
              <a:rPr lang="en-IN" sz="5400" dirty="0" err="1">
                <a:latin typeface="Helvetica Rounded" pitchFamily="50" charset="0"/>
              </a:rPr>
              <a:t>uture</a:t>
            </a:r>
            <a:r>
              <a:rPr lang="en-IN" sz="5400" dirty="0">
                <a:latin typeface="Helvetica Rounded" pitchFamily="50" charset="0"/>
              </a:rPr>
              <a:t> Possibilities</a:t>
            </a:r>
            <a:endParaRPr lang="en-US" sz="5400" dirty="0">
              <a:latin typeface="Helvetica Rounded" pitchFamily="50" charset="0"/>
            </a:endParaRPr>
          </a:p>
        </p:txBody>
      </p:sp>
      <p:pic>
        <p:nvPicPr>
          <p:cNvPr id="6" name="Picture 5">
            <a:extLst>
              <a:ext uri="{FF2B5EF4-FFF2-40B4-BE49-F238E27FC236}">
                <a16:creationId xmlns:a16="http://schemas.microsoft.com/office/drawing/2014/main" id="{083052C1-A6BB-A750-868A-A2533BDA8A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0126" y="-403412"/>
            <a:ext cx="13739238" cy="7709351"/>
          </a:xfrm>
          <a:prstGeom prst="rect">
            <a:avLst/>
          </a:prstGeom>
        </p:spPr>
      </p:pic>
    </p:spTree>
    <p:extLst>
      <p:ext uri="{BB962C8B-B14F-4D97-AF65-F5344CB8AC3E}">
        <p14:creationId xmlns:p14="http://schemas.microsoft.com/office/powerpoint/2010/main" val="1589068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E250-F4DC-5734-0C23-56F8FA4753C8}"/>
              </a:ext>
            </a:extLst>
          </p:cNvPr>
          <p:cNvSpPr>
            <a:spLocks noGrp="1"/>
          </p:cNvSpPr>
          <p:nvPr>
            <p:ph type="title"/>
          </p:nvPr>
        </p:nvSpPr>
        <p:spPr/>
        <p:txBody>
          <a:bodyPr/>
          <a:lstStyle/>
          <a:p>
            <a:endParaRPr lang="en-US"/>
          </a:p>
        </p:txBody>
      </p:sp>
      <p:pic>
        <p:nvPicPr>
          <p:cNvPr id="8" name="Content Placeholder 7">
            <a:extLst>
              <a:ext uri="{FF2B5EF4-FFF2-40B4-BE49-F238E27FC236}">
                <a16:creationId xmlns:a16="http://schemas.microsoft.com/office/drawing/2014/main" id="{F3E6A3D9-90F9-CF25-10A4-2A20628CF4B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43711" y="-174364"/>
            <a:ext cx="15005165" cy="7206727"/>
          </a:xfrm>
        </p:spPr>
      </p:pic>
    </p:spTree>
    <p:extLst>
      <p:ext uri="{BB962C8B-B14F-4D97-AF65-F5344CB8AC3E}">
        <p14:creationId xmlns:p14="http://schemas.microsoft.com/office/powerpoint/2010/main" val="150166953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313</TotalTime>
  <Words>216</Words>
  <Application>Microsoft Office PowerPoint</Application>
  <PresentationFormat>Widescreen</PresentationFormat>
  <Paragraphs>31</Paragraphs>
  <Slides>7</Slides>
  <Notes>0</Notes>
  <HiddenSlides>0</HiddenSlides>
  <MMClips>1</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Medical E Card System </vt:lpstr>
      <vt:lpstr>Introduction </vt:lpstr>
      <vt:lpstr>Architecture</vt:lpstr>
      <vt:lpstr>ABHA</vt:lpstr>
      <vt:lpstr>Applications</vt:lpstr>
      <vt:lpstr>Future Possibilities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Medical E Card System </dc:title>
  <dc:creator>Karan Saji</dc:creator>
  <cp:lastModifiedBy>918355896785</cp:lastModifiedBy>
  <cp:revision>2</cp:revision>
  <dcterms:created xsi:type="dcterms:W3CDTF">2023-08-10T13:51:43Z</dcterms:created>
  <dcterms:modified xsi:type="dcterms:W3CDTF">2024-01-29T04:13:50Z</dcterms:modified>
</cp:coreProperties>
</file>

<file path=docProps/thumbnail.jpeg>
</file>